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960" r:id="rId2"/>
    <p:sldMasterId id="2147483972" r:id="rId3"/>
    <p:sldMasterId id="2147483996" r:id="rId4"/>
  </p:sldMasterIdLst>
  <p:notesMasterIdLst>
    <p:notesMasterId r:id="rId16"/>
  </p:notes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8119-F18D-4A3D-ACC7-9BA8B46C8A37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2498C-4E26-42DF-B0E4-0B463D9BA93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498C-4E26-42DF-B0E4-0B463D9BA934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7162800" cy="1431925"/>
          </a:xfrm>
        </p:spPr>
        <p:txBody>
          <a:bodyPr/>
          <a:lstStyle>
            <a:lvl1pPr>
              <a:defRPr sz="4400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590800"/>
            <a:ext cx="41910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67500" y="258763"/>
            <a:ext cx="2095500" cy="591343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81000" y="258763"/>
            <a:ext cx="6134100" cy="591343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Text odrážky druhej úrovne</a:t>
            </a:r>
          </a:p>
          <a:p>
            <a:pPr lvl="2"/>
            <a:r>
              <a:rPr lang="sk-SK" smtClean="0"/>
              <a:t>Text odrážky tretej úrovne</a:t>
            </a:r>
          </a:p>
          <a:p>
            <a:pPr lvl="3"/>
            <a:r>
              <a:rPr lang="sk-SK" smtClean="0"/>
              <a:t> Text odrážky štvrtej úrovne</a:t>
            </a:r>
          </a:p>
          <a:p>
            <a:pPr lvl="4"/>
            <a:r>
              <a:rPr lang="sk-SK" smtClean="0"/>
              <a:t>Text odrážky piatej úrovne</a:t>
            </a:r>
          </a:p>
          <a:p>
            <a:pPr lvl="1"/>
            <a:endParaRPr lang="sk-SK" smtClean="0"/>
          </a:p>
          <a:p>
            <a:pPr lvl="2"/>
            <a:endParaRPr lang="sk-SK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sk-SK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8763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420F3DD5-7EBB-4A82-A965-CC7F1B9180C8}" type="datetimeFigureOut">
              <a:rPr lang="sk-SK" smtClean="0"/>
              <a:pPr/>
              <a:t>1. 4. 2015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C90C4EA-8879-4575-88A5-833BB5365CC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IA6HJ-a_8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5852" y="928670"/>
            <a:ext cx="7162800" cy="1431925"/>
          </a:xfrm>
        </p:spPr>
        <p:txBody>
          <a:bodyPr>
            <a:normAutofit fontScale="90000"/>
          </a:bodyPr>
          <a:lstStyle/>
          <a:p>
            <a:pPr algn="r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Život v stredovekom meste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5715016"/>
            <a:ext cx="8001056" cy="638164"/>
          </a:xfrm>
        </p:spPr>
        <p:txBody>
          <a:bodyPr/>
          <a:lstStyle/>
          <a:p>
            <a:r>
              <a:rPr lang="sk-SK" dirty="0" smtClean="0">
                <a:solidFill>
                  <a:srgbClr val="FFC000"/>
                </a:solidFill>
              </a:rPr>
              <a:t>4. </a:t>
            </a:r>
            <a:r>
              <a:rPr lang="sk-SK" dirty="0" smtClean="0">
                <a:solidFill>
                  <a:srgbClr val="FFC000"/>
                </a:solidFill>
              </a:rPr>
              <a:t>ročník</a:t>
            </a:r>
            <a:endParaRPr lang="sk-SK" dirty="0">
              <a:solidFill>
                <a:srgbClr val="FFC000"/>
              </a:solidFill>
            </a:endParaRPr>
          </a:p>
        </p:txBody>
      </p:sp>
      <p:pic>
        <p:nvPicPr>
          <p:cNvPr id="4" name="Obrázok 3" descr="dedin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328" y="1928802"/>
            <a:ext cx="5964474" cy="3500462"/>
          </a:xfrm>
          <a:prstGeom prst="rect">
            <a:avLst/>
          </a:prstGeom>
        </p:spPr>
      </p:pic>
      <p:pic>
        <p:nvPicPr>
          <p:cNvPr id="5" name="Obrázok 4" descr="48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428868"/>
            <a:ext cx="2190763" cy="1643074"/>
          </a:xfrm>
          <a:prstGeom prst="rect">
            <a:avLst/>
          </a:prstGeom>
        </p:spPr>
      </p:pic>
      <p:pic>
        <p:nvPicPr>
          <p:cNvPr id="6" name="Obrázok 5" descr="Buda_Sched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9824" y="2646871"/>
            <a:ext cx="124352" cy="1564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0"/>
            <a:ext cx="8786874" cy="6858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sk-SK" b="1" dirty="0" smtClean="0">
                <a:solidFill>
                  <a:srgbClr val="92D050"/>
                </a:solidFill>
              </a:rPr>
              <a:t>Život v stredovekom meste</a:t>
            </a:r>
          </a:p>
          <a:p>
            <a:pPr>
              <a:lnSpc>
                <a:spcPct val="150000"/>
              </a:lnSpc>
              <a:buNone/>
            </a:pPr>
            <a:r>
              <a:rPr lang="sk-SK" sz="2600" b="1" dirty="0" smtClean="0">
                <a:solidFill>
                  <a:schemeClr val="bg1"/>
                </a:solidFill>
              </a:rPr>
              <a:t>Stredovek trval od </a:t>
            </a:r>
            <a:r>
              <a:rPr lang="sk-SK" sz="2600" b="1" dirty="0" smtClean="0">
                <a:solidFill>
                  <a:srgbClr val="92D050"/>
                </a:solidFill>
              </a:rPr>
              <a:t>5. </a:t>
            </a:r>
            <a:r>
              <a:rPr lang="sk-SK" sz="2600" b="1" dirty="0" smtClean="0">
                <a:solidFill>
                  <a:schemeClr val="bg1"/>
                </a:solidFill>
              </a:rPr>
              <a:t>do</a:t>
            </a:r>
            <a:r>
              <a:rPr lang="sk-SK" sz="2600" b="1" dirty="0" smtClean="0">
                <a:solidFill>
                  <a:srgbClr val="92D050"/>
                </a:solidFill>
              </a:rPr>
              <a:t> 15. storočia</a:t>
            </a:r>
            <a:r>
              <a:rPr lang="sk-SK" sz="2600" b="1" dirty="0" smtClean="0">
                <a:solidFill>
                  <a:schemeClr val="bg1"/>
                </a:solidFill>
              </a:rPr>
              <a:t>. Zakladaním </a:t>
            </a:r>
          </a:p>
          <a:p>
            <a:pPr>
              <a:buNone/>
            </a:pPr>
            <a:r>
              <a:rPr lang="sk-SK" sz="2600" b="1" dirty="0" smtClean="0">
                <a:solidFill>
                  <a:schemeClr val="bg1"/>
                </a:solidFill>
              </a:rPr>
              <a:t>stredovekých miest vznikala nová vrstva obyvateľov – </a:t>
            </a:r>
          </a:p>
          <a:p>
            <a:pPr>
              <a:buNone/>
            </a:pPr>
            <a:r>
              <a:rPr lang="sk-SK" sz="2600" b="1" dirty="0" smtClean="0">
                <a:solidFill>
                  <a:srgbClr val="92D050"/>
                </a:solidFill>
              </a:rPr>
              <a:t>mešťania</a:t>
            </a:r>
            <a:r>
              <a:rPr lang="sk-SK" sz="2600" b="1" dirty="0" smtClean="0">
                <a:solidFill>
                  <a:schemeClr val="bg1"/>
                </a:solidFill>
              </a:rPr>
              <a:t>. Mesto spravoval </a:t>
            </a:r>
            <a:r>
              <a:rPr lang="sk-SK" sz="2600" b="1" dirty="0" smtClean="0">
                <a:solidFill>
                  <a:srgbClr val="92D050"/>
                </a:solidFill>
              </a:rPr>
              <a:t>richtár</a:t>
            </a:r>
            <a:r>
              <a:rPr lang="sk-SK" sz="2600" b="1" dirty="0" smtClean="0">
                <a:solidFill>
                  <a:schemeClr val="bg1"/>
                </a:solidFill>
              </a:rPr>
              <a:t> a </a:t>
            </a:r>
            <a:r>
              <a:rPr lang="sk-SK" sz="2600" b="1" dirty="0" smtClean="0">
                <a:solidFill>
                  <a:srgbClr val="92D050"/>
                </a:solidFill>
              </a:rPr>
              <a:t>mestská rada</a:t>
            </a:r>
            <a:r>
              <a:rPr lang="sk-SK" sz="2600" b="1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sk-SK" sz="2600" b="1" dirty="0" smtClean="0">
                <a:solidFill>
                  <a:schemeClr val="bg1"/>
                </a:solidFill>
              </a:rPr>
              <a:t>V stredoveku žil </a:t>
            </a:r>
            <a:r>
              <a:rPr lang="sk-SK" sz="2600" b="1" dirty="0" smtClean="0">
                <a:solidFill>
                  <a:srgbClr val="92D050"/>
                </a:solidFill>
              </a:rPr>
              <a:t>kráľ</a:t>
            </a:r>
            <a:r>
              <a:rPr lang="sk-SK" sz="2600" b="1" dirty="0" smtClean="0">
                <a:solidFill>
                  <a:schemeClr val="bg1"/>
                </a:solidFill>
              </a:rPr>
              <a:t>, ktorý vládol celej krajine. Pre </a:t>
            </a:r>
          </a:p>
          <a:p>
            <a:pPr>
              <a:buNone/>
            </a:pPr>
            <a:r>
              <a:rPr lang="sk-SK" sz="2600" b="1" dirty="0" smtClean="0">
                <a:solidFill>
                  <a:schemeClr val="bg1"/>
                </a:solidFill>
              </a:rPr>
              <a:t>neho veľa znamenali </a:t>
            </a:r>
            <a:r>
              <a:rPr lang="sk-SK" sz="2600" b="1" dirty="0" smtClean="0">
                <a:solidFill>
                  <a:srgbClr val="92D050"/>
                </a:solidFill>
              </a:rPr>
              <a:t>feudáli</a:t>
            </a:r>
            <a:r>
              <a:rPr lang="sk-SK" sz="2600" b="1" dirty="0" smtClean="0">
                <a:solidFill>
                  <a:schemeClr val="bg1"/>
                </a:solidFill>
              </a:rPr>
              <a:t>, ktorým prideľoval pôdu. </a:t>
            </a:r>
          </a:p>
          <a:p>
            <a:pPr>
              <a:buNone/>
            </a:pPr>
            <a:r>
              <a:rPr lang="sk-SK" sz="2600" b="1" dirty="0" smtClean="0">
                <a:solidFill>
                  <a:schemeClr val="bg1"/>
                </a:solidFill>
              </a:rPr>
              <a:t>O pôdu sa im starali </a:t>
            </a:r>
            <a:r>
              <a:rPr lang="sk-SK" sz="2600" b="1" dirty="0" smtClean="0">
                <a:solidFill>
                  <a:srgbClr val="92D050"/>
                </a:solidFill>
              </a:rPr>
              <a:t>zemania</a:t>
            </a:r>
            <a:r>
              <a:rPr lang="sk-SK" sz="2600" b="1" dirty="0" smtClean="0">
                <a:solidFill>
                  <a:schemeClr val="bg1"/>
                </a:solidFill>
              </a:rPr>
              <a:t> a obrábali ju </a:t>
            </a:r>
            <a:r>
              <a:rPr lang="sk-SK" sz="2600" b="1" dirty="0" smtClean="0">
                <a:solidFill>
                  <a:srgbClr val="92D050"/>
                </a:solidFill>
              </a:rPr>
              <a:t>poddaní</a:t>
            </a:r>
            <a:r>
              <a:rPr lang="sk-SK" sz="2600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sk-SK" sz="2600" b="1" dirty="0" smtClean="0">
                <a:solidFill>
                  <a:schemeClr val="bg1"/>
                </a:solidFill>
              </a:rPr>
              <a:t>Strednú vrstvu obyvateľov tvorili </a:t>
            </a:r>
            <a:r>
              <a:rPr lang="sk-SK" sz="2600" b="1" dirty="0" smtClean="0">
                <a:solidFill>
                  <a:srgbClr val="92D050"/>
                </a:solidFill>
              </a:rPr>
              <a:t>remeselníci</a:t>
            </a:r>
            <a:r>
              <a:rPr lang="sk-SK" sz="2600" b="1" dirty="0" smtClean="0">
                <a:solidFill>
                  <a:schemeClr val="bg1"/>
                </a:solidFill>
              </a:rPr>
              <a:t>, ktorí </a:t>
            </a:r>
          </a:p>
          <a:p>
            <a:pPr>
              <a:buNone/>
            </a:pPr>
            <a:r>
              <a:rPr lang="sk-SK" sz="2600" b="1" dirty="0" smtClean="0">
                <a:solidFill>
                  <a:schemeClr val="bg1"/>
                </a:solidFill>
              </a:rPr>
              <a:t>zakladali </a:t>
            </a:r>
            <a:r>
              <a:rPr lang="sk-SK" sz="2600" b="1" dirty="0" smtClean="0">
                <a:solidFill>
                  <a:srgbClr val="92D050"/>
                </a:solidFill>
              </a:rPr>
              <a:t>cechy</a:t>
            </a:r>
            <a:r>
              <a:rPr lang="sk-SK" sz="2600" b="1" dirty="0" smtClean="0">
                <a:solidFill>
                  <a:schemeClr val="bg1"/>
                </a:solidFill>
              </a:rPr>
              <a:t>. Cech tvoril </a:t>
            </a:r>
            <a:r>
              <a:rPr lang="sk-SK" sz="2600" b="1" dirty="0" smtClean="0">
                <a:solidFill>
                  <a:srgbClr val="92D050"/>
                </a:solidFill>
              </a:rPr>
              <a:t>majster</a:t>
            </a:r>
            <a:r>
              <a:rPr lang="sk-SK" sz="2600" b="1" dirty="0" smtClean="0">
                <a:solidFill>
                  <a:schemeClr val="bg1"/>
                </a:solidFill>
              </a:rPr>
              <a:t>, ktorý bol v cechu </a:t>
            </a:r>
          </a:p>
          <a:p>
            <a:pPr>
              <a:buNone/>
            </a:pPr>
            <a:r>
              <a:rPr lang="sk-SK" sz="2600" b="1" dirty="0" smtClean="0">
                <a:solidFill>
                  <a:schemeClr val="bg1"/>
                </a:solidFill>
              </a:rPr>
              <a:t>najvyšším členom , pod ním bol </a:t>
            </a:r>
            <a:r>
              <a:rPr lang="sk-SK" sz="2600" b="1" dirty="0" smtClean="0">
                <a:solidFill>
                  <a:srgbClr val="92D050"/>
                </a:solidFill>
              </a:rPr>
              <a:t>tovariš</a:t>
            </a:r>
            <a:r>
              <a:rPr lang="sk-SK" sz="2600" b="1" dirty="0" smtClean="0">
                <a:solidFill>
                  <a:schemeClr val="bg1"/>
                </a:solidFill>
              </a:rPr>
              <a:t>, ktorý po 3 – 4 </a:t>
            </a:r>
          </a:p>
          <a:p>
            <a:pPr>
              <a:buNone/>
            </a:pPr>
            <a:r>
              <a:rPr lang="sk-SK" sz="2600" b="1" dirty="0" smtClean="0">
                <a:solidFill>
                  <a:schemeClr val="bg1"/>
                </a:solidFill>
              </a:rPr>
              <a:t>rokoch v učení išiel na vandrovku a najnižším členom </a:t>
            </a:r>
          </a:p>
          <a:p>
            <a:pPr>
              <a:buNone/>
            </a:pPr>
            <a:r>
              <a:rPr lang="sk-SK" sz="2600" b="1" dirty="0" smtClean="0">
                <a:solidFill>
                  <a:schemeClr val="bg1"/>
                </a:solidFill>
              </a:rPr>
              <a:t>cechu bol </a:t>
            </a:r>
            <a:r>
              <a:rPr lang="sk-SK" sz="2600" b="1" dirty="0" smtClean="0">
                <a:solidFill>
                  <a:srgbClr val="92D050"/>
                </a:solidFill>
              </a:rPr>
              <a:t>učeň</a:t>
            </a:r>
            <a:r>
              <a:rPr lang="sk-SK" sz="2600" b="1" dirty="0" smtClean="0">
                <a:solidFill>
                  <a:schemeClr val="bg1"/>
                </a:solidFill>
              </a:rPr>
              <a:t>. Mali vlastnú </a:t>
            </a:r>
            <a:r>
              <a:rPr lang="sk-SK" sz="2600" b="1" dirty="0" smtClean="0">
                <a:solidFill>
                  <a:srgbClr val="92D050"/>
                </a:solidFill>
              </a:rPr>
              <a:t>zástavu</a:t>
            </a:r>
            <a:r>
              <a:rPr lang="sk-SK" sz="2600" b="1" dirty="0" smtClean="0">
                <a:solidFill>
                  <a:schemeClr val="bg1"/>
                </a:solidFill>
              </a:rPr>
              <a:t> a cechový </a:t>
            </a:r>
            <a:r>
              <a:rPr lang="sk-SK" sz="2600" b="1" dirty="0" smtClean="0">
                <a:solidFill>
                  <a:srgbClr val="92D050"/>
                </a:solidFill>
              </a:rPr>
              <a:t>znak</a:t>
            </a:r>
            <a:r>
              <a:rPr lang="sk-SK" sz="2600" b="1" dirty="0" smtClean="0">
                <a:solidFill>
                  <a:schemeClr val="bg1"/>
                </a:solidFill>
              </a:rPr>
              <a:t>.</a:t>
            </a:r>
            <a:endParaRPr lang="sk-SK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58763"/>
            <a:ext cx="8382000" cy="1741477"/>
          </a:xfrm>
        </p:spPr>
        <p:txBody>
          <a:bodyPr/>
          <a:lstStyle/>
          <a:p>
            <a:r>
              <a:rPr lang="sk-SK" sz="4800" dirty="0" smtClean="0">
                <a:solidFill>
                  <a:schemeClr val="accent1">
                    <a:lumMod val="75000"/>
                  </a:schemeClr>
                </a:solidFill>
              </a:rPr>
              <a:t>Ďakujem za pozornosť!</a:t>
            </a:r>
            <a:endParaRPr lang="sk-SK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Zástupný symbol obsahu 5" descr="Three_stages_of_Feudali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4514410" cy="4852990"/>
          </a:xfrm>
        </p:spPr>
      </p:pic>
      <p:sp>
        <p:nvSpPr>
          <p:cNvPr id="7" name="BlokTextu 6"/>
          <p:cNvSpPr txBox="1"/>
          <p:nvPr/>
        </p:nvSpPr>
        <p:spPr>
          <a:xfrm>
            <a:off x="4857752" y="4357694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Použité odkazy: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  <a:hlinkClick r:id="rId3"/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  <a:hlinkClick r:id="rId3"/>
              </a:rPr>
              <a:t>www.google.sk</a:t>
            </a:r>
            <a:endParaRPr lang="sk-SK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</a:rPr>
              <a:t> Učebnica Vlastiveda </a:t>
            </a:r>
          </a:p>
          <a:p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 pre 4. roč. ZŠ (Kožuchová)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58763"/>
            <a:ext cx="8382000" cy="955659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STREDOVEK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trval od </a:t>
            </a:r>
            <a:r>
              <a:rPr lang="sk-SK" b="1" dirty="0" smtClean="0">
                <a:solidFill>
                  <a:schemeClr val="bg1">
                    <a:lumMod val="95000"/>
                  </a:schemeClr>
                </a:solidFill>
              </a:rPr>
              <a:t>5. storočia </a:t>
            </a: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do </a:t>
            </a:r>
            <a:r>
              <a:rPr lang="sk-SK" b="1" dirty="0" smtClean="0">
                <a:solidFill>
                  <a:schemeClr val="bg1">
                    <a:lumMod val="95000"/>
                  </a:schemeClr>
                </a:solidFill>
              </a:rPr>
              <a:t>15. storočia</a:t>
            </a:r>
          </a:p>
          <a:p>
            <a:pPr lvl="2"/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neskorý stredovek do 17. storočia</a:t>
            </a:r>
          </a:p>
          <a:p>
            <a:pPr>
              <a:buNone/>
            </a:pPr>
            <a:endParaRPr lang="sk-SK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1071538" y="3286124"/>
            <a:ext cx="7000924" cy="1588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1572398" y="3285330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 rot="5400000">
            <a:off x="7216000" y="3285330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5400000">
            <a:off x="4358480" y="3285330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1142976" y="350043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5. storočie                                10. storočie                            15. storočie   </a:t>
            </a:r>
            <a:endParaRPr lang="sk-SK" sz="1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Obrázok 10" descr="05-kostym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929066"/>
            <a:ext cx="7229778" cy="2723217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5857884" y="71435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hlinkClick r:id="rId3"/>
              </a:rPr>
              <a:t>(klikni)</a:t>
            </a:r>
            <a:endParaRPr lang="sk-SK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58763"/>
            <a:ext cx="8382000" cy="955659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Stredoveké mesto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500174"/>
            <a:ext cx="8358246" cy="2286016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Mestá vznikali </a:t>
            </a:r>
            <a:r>
              <a:rPr lang="sk-SK" b="1" dirty="0" smtClean="0">
                <a:solidFill>
                  <a:schemeClr val="bg1"/>
                </a:solidFill>
              </a:rPr>
              <a:t>pri riekach</a:t>
            </a:r>
            <a:r>
              <a:rPr lang="sk-SK" dirty="0" smtClean="0">
                <a:solidFill>
                  <a:schemeClr val="bg1"/>
                </a:solidFill>
              </a:rPr>
              <a:t>, </a:t>
            </a:r>
            <a:r>
              <a:rPr lang="sk-SK" b="1" dirty="0" smtClean="0">
                <a:solidFill>
                  <a:schemeClr val="bg1"/>
                </a:solidFill>
              </a:rPr>
              <a:t>hradoch</a:t>
            </a:r>
            <a:r>
              <a:rPr lang="sk-SK" dirty="0" smtClean="0">
                <a:solidFill>
                  <a:schemeClr val="bg1"/>
                </a:solidFill>
              </a:rPr>
              <a:t> a na </a:t>
            </a:r>
            <a:r>
              <a:rPr lang="sk-SK" b="1" dirty="0" smtClean="0">
                <a:solidFill>
                  <a:schemeClr val="bg1"/>
                </a:solidFill>
              </a:rPr>
              <a:t>križovatkách ciest</a:t>
            </a:r>
            <a:r>
              <a:rPr lang="sk-SK" dirty="0" smtClean="0">
                <a:solidFill>
                  <a:schemeClr val="bg1"/>
                </a:solidFill>
              </a:rPr>
              <a:t>. 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Veľké stredoveké mesto bolo ohradené obranným múrom – </a:t>
            </a:r>
            <a:r>
              <a:rPr lang="sk-SK" b="1" dirty="0" smtClean="0">
                <a:solidFill>
                  <a:schemeClr val="bg1"/>
                </a:solidFill>
              </a:rPr>
              <a:t>hradbami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r>
              <a:rPr lang="sk-SK" dirty="0" smtClean="0"/>
              <a:t> </a:t>
            </a:r>
          </a:p>
          <a:p>
            <a:endParaRPr lang="sk-SK" dirty="0"/>
          </a:p>
        </p:txBody>
      </p:sp>
      <p:pic>
        <p:nvPicPr>
          <p:cNvPr id="4" name="Obrázok 3" descr="200802252004200.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046938"/>
            <a:ext cx="4071966" cy="2239581"/>
          </a:xfrm>
          <a:prstGeom prst="rect">
            <a:avLst/>
          </a:prstGeom>
        </p:spPr>
      </p:pic>
      <p:pic>
        <p:nvPicPr>
          <p:cNvPr id="5" name="Obrázok 4" descr="zumbota_per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2489" y="4071942"/>
            <a:ext cx="4281497" cy="221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42853"/>
            <a:ext cx="8382000" cy="1214446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Mešťania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357298"/>
            <a:ext cx="4857784" cy="4814902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nová vrstva </a:t>
            </a:r>
            <a:r>
              <a:rPr lang="sk-SK" dirty="0" smtClean="0">
                <a:solidFill>
                  <a:schemeClr val="bg1"/>
                </a:solidFill>
              </a:rPr>
              <a:t>spoločnosti sa objavila spolu so vznikom miest </a:t>
            </a:r>
            <a:endParaRPr lang="sk-SK" b="1" dirty="0" smtClean="0">
              <a:solidFill>
                <a:schemeClr val="bg1"/>
              </a:solidFill>
            </a:endParaRPr>
          </a:p>
          <a:p>
            <a:r>
              <a:rPr lang="sk-SK" sz="3600" dirty="0" smtClean="0">
                <a:solidFill>
                  <a:schemeClr val="bg1"/>
                </a:solidFill>
              </a:rPr>
              <a:t>mesto spravoval:</a:t>
            </a:r>
          </a:p>
          <a:p>
            <a:pPr lvl="2"/>
            <a:r>
              <a:rPr lang="sk-SK" sz="3600" b="1" dirty="0" smtClean="0">
                <a:solidFill>
                  <a:schemeClr val="bg1"/>
                </a:solidFill>
              </a:rPr>
              <a:t>richtár </a:t>
            </a:r>
          </a:p>
          <a:p>
            <a:pPr lvl="2"/>
            <a:r>
              <a:rPr lang="sk-SK" sz="3600" b="1" dirty="0" smtClean="0">
                <a:solidFill>
                  <a:schemeClr val="bg1"/>
                </a:solidFill>
              </a:rPr>
              <a:t>mestská rada</a:t>
            </a:r>
          </a:p>
          <a:p>
            <a:pPr lvl="2">
              <a:buNone/>
            </a:pPr>
            <a:endParaRPr lang="sk-SK" sz="3600" dirty="0" smtClean="0">
              <a:solidFill>
                <a:schemeClr val="bg1"/>
              </a:solidFill>
            </a:endParaRPr>
          </a:p>
          <a:p>
            <a:endParaRPr lang="sk-SK" dirty="0"/>
          </a:p>
        </p:txBody>
      </p:sp>
      <p:pic>
        <p:nvPicPr>
          <p:cNvPr id="4" name="Obrázok 3" descr="kostym-r3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285860"/>
            <a:ext cx="3810000" cy="2616200"/>
          </a:xfrm>
          <a:prstGeom prst="rect">
            <a:avLst/>
          </a:prstGeom>
        </p:spPr>
      </p:pic>
      <p:pic>
        <p:nvPicPr>
          <p:cNvPr id="5" name="Obrázok 4" descr="program_gotica-nobiles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000504"/>
            <a:ext cx="3824712" cy="2547531"/>
          </a:xfrm>
          <a:prstGeom prst="rect">
            <a:avLst/>
          </a:prstGeom>
        </p:spPr>
      </p:pic>
      <p:pic>
        <p:nvPicPr>
          <p:cNvPr id="6" name="Obrázok 5" descr="richt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293" y="4857760"/>
            <a:ext cx="1493377" cy="1857388"/>
          </a:xfrm>
          <a:prstGeom prst="rect">
            <a:avLst/>
          </a:prstGeom>
        </p:spPr>
      </p:pic>
      <p:pic>
        <p:nvPicPr>
          <p:cNvPr id="7" name="Obrázok 6" descr="Vo__ba_rychtara_v_Dobsinej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4857760"/>
            <a:ext cx="2500330" cy="1837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1"/>
            <a:ext cx="8382000" cy="928694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Usporiadanie v stredoveku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1142984"/>
            <a:ext cx="6048388" cy="5029216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KRÁĽ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sk-SK" dirty="0" smtClean="0">
                <a:solidFill>
                  <a:schemeClr val="bg1"/>
                </a:solidFill>
              </a:rPr>
              <a:t>vládol celej krajine</a:t>
            </a:r>
          </a:p>
          <a:p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FEUDÁLI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sk-SK" dirty="0" smtClean="0">
                <a:solidFill>
                  <a:schemeClr val="bg1"/>
                </a:solidFill>
              </a:rPr>
              <a:t>pre kráľa veľa znamenali, preto im prideľoval pôdu a územia</a:t>
            </a:r>
          </a:p>
          <a:p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ZEMANI</a:t>
            </a:r>
          </a:p>
          <a:p>
            <a:pPr lvl="1"/>
            <a:r>
              <a:rPr lang="sk-SK" dirty="0" smtClean="0">
                <a:solidFill>
                  <a:schemeClr val="bg1"/>
                </a:solidFill>
              </a:rPr>
              <a:t>starali sa o menšie časti pôdy feudálov</a:t>
            </a:r>
          </a:p>
          <a:p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PODDANÍ</a:t>
            </a:r>
          </a:p>
          <a:p>
            <a:pPr lvl="1"/>
            <a:r>
              <a:rPr lang="sk-SK" dirty="0" smtClean="0">
                <a:solidFill>
                  <a:schemeClr val="bg1"/>
                </a:solidFill>
              </a:rPr>
              <a:t>obrábali pôdu a odovzdávali veľkú časť úrody zemanom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 descr="48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000108"/>
            <a:ext cx="2500330" cy="1875250"/>
          </a:xfrm>
          <a:prstGeom prst="rect">
            <a:avLst/>
          </a:prstGeom>
        </p:spPr>
      </p:pic>
      <p:pic>
        <p:nvPicPr>
          <p:cNvPr id="5" name="Obrázok 4" descr="Od lovca k rolníkovi - 5_ r_ jún 2010_html_28ae1f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1" y="4857760"/>
            <a:ext cx="2428892" cy="1811195"/>
          </a:xfrm>
          <a:prstGeom prst="rect">
            <a:avLst/>
          </a:prstGeom>
        </p:spPr>
      </p:pic>
      <p:pic>
        <p:nvPicPr>
          <p:cNvPr id="6" name="Obrázok 5" descr="stredovek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8822" y="2928934"/>
            <a:ext cx="2501354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7870"/>
            <a:ext cx="9144000" cy="720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"/>
            <a:ext cx="8382000" cy="1071545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Cechy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928670"/>
            <a:ext cx="8382000" cy="5643602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zakladali ich REMESELNÍCI</a:t>
            </a:r>
          </a:p>
          <a:p>
            <a:pPr lvl="2"/>
            <a:r>
              <a:rPr lang="sk-SK" dirty="0" smtClean="0">
                <a:solidFill>
                  <a:schemeClr val="bg1"/>
                </a:solidFill>
              </a:rPr>
              <a:t>(stredná vrstva obyvateľov)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šili topánky, piekli chlieb...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príslušníci rovnakého remesla </a:t>
            </a:r>
            <a:r>
              <a:rPr lang="sk-SK" b="1" dirty="0" smtClean="0">
                <a:solidFill>
                  <a:schemeClr val="bg1"/>
                </a:solidFill>
              </a:rPr>
              <a:t>zakladali cechy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iba členovia cechu mohli predávať svoje výrobky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cech určoval:</a:t>
            </a:r>
          </a:p>
          <a:p>
            <a:pPr lvl="2"/>
            <a:r>
              <a:rPr lang="sk-SK" dirty="0" smtClean="0">
                <a:solidFill>
                  <a:schemeClr val="bg1"/>
                </a:solidFill>
              </a:rPr>
              <a:t>dĺžku pracovného času a mzdu (plat)</a:t>
            </a:r>
          </a:p>
          <a:p>
            <a:pPr lvl="2"/>
            <a:r>
              <a:rPr lang="sk-SK" dirty="0" smtClean="0">
                <a:solidFill>
                  <a:schemeClr val="bg1"/>
                </a:solidFill>
              </a:rPr>
              <a:t>správanie členov cechu medzi sebou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" name="Obrázok 4" descr="757K-80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14290"/>
            <a:ext cx="152400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58763"/>
            <a:ext cx="8382000" cy="884221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Členovia cechu sa delili na: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1643050"/>
            <a:ext cx="4619628" cy="4743464"/>
          </a:xfrm>
        </p:spPr>
        <p:txBody>
          <a:bodyPr/>
          <a:lstStyle/>
          <a:p>
            <a: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MAJSTER</a:t>
            </a:r>
          </a:p>
          <a:p>
            <a:pPr lvl="2"/>
            <a:r>
              <a:rPr lang="sk-SK" dirty="0" smtClean="0">
                <a:solidFill>
                  <a:schemeClr val="bg1"/>
                </a:solidFill>
              </a:rPr>
              <a:t>najvyšší člen cechu</a:t>
            </a:r>
          </a:p>
          <a:p>
            <a: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TOVARIŠ</a:t>
            </a:r>
          </a:p>
          <a:p>
            <a:pPr lvl="2"/>
            <a:r>
              <a:rPr lang="sk-SK" dirty="0" smtClean="0">
                <a:solidFill>
                  <a:schemeClr val="bg1"/>
                </a:solidFill>
              </a:rPr>
              <a:t>robil 3 – 4 roky ako učeň a potom šiel na vandrovku</a:t>
            </a:r>
          </a:p>
          <a:p>
            <a: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UČEŇ</a:t>
            </a:r>
          </a:p>
          <a:p>
            <a:pPr lvl="2"/>
            <a:r>
              <a:rPr lang="sk-SK" dirty="0" smtClean="0">
                <a:solidFill>
                  <a:schemeClr val="bg1"/>
                </a:solidFill>
              </a:rPr>
              <a:t>najnižší člen cechu, robil podradnú prácu</a:t>
            </a:r>
          </a:p>
          <a:p>
            <a:pPr lvl="2"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 descr="Cob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071546"/>
            <a:ext cx="3978116" cy="2766599"/>
          </a:xfrm>
          <a:prstGeom prst="rect">
            <a:avLst/>
          </a:prstGeom>
        </p:spPr>
      </p:pic>
      <p:pic>
        <p:nvPicPr>
          <p:cNvPr id="5" name="Obrázok 4" descr="stolarstvo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877964"/>
            <a:ext cx="3857652" cy="2980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58763"/>
            <a:ext cx="8382000" cy="884221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Cechy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1285860"/>
            <a:ext cx="8382000" cy="4886340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Každý cech mal:</a:t>
            </a:r>
          </a:p>
          <a:p>
            <a:pPr lvl="2"/>
            <a:r>
              <a:rPr lang="sk-SK" sz="2800" dirty="0" smtClean="0">
                <a:solidFill>
                  <a:schemeClr val="bg1"/>
                </a:solidFill>
              </a:rPr>
              <a:t>svoju </a:t>
            </a:r>
            <a:r>
              <a:rPr lang="sk-SK" sz="2800" b="1" dirty="0" smtClean="0">
                <a:solidFill>
                  <a:schemeClr val="bg1"/>
                </a:solidFill>
              </a:rPr>
              <a:t>zástavu</a:t>
            </a:r>
            <a:r>
              <a:rPr lang="sk-SK" sz="2800" dirty="0" smtClean="0">
                <a:solidFill>
                  <a:schemeClr val="bg1"/>
                </a:solidFill>
              </a:rPr>
              <a:t>, ktorá bola uložená v kostole</a:t>
            </a:r>
          </a:p>
          <a:p>
            <a:pPr lvl="2"/>
            <a:r>
              <a:rPr lang="sk-SK" sz="2800" dirty="0" smtClean="0">
                <a:solidFill>
                  <a:schemeClr val="bg1"/>
                </a:solidFill>
              </a:rPr>
              <a:t>svoj </a:t>
            </a:r>
            <a:r>
              <a:rPr lang="sk-SK" sz="2800" b="1" dirty="0" smtClean="0">
                <a:solidFill>
                  <a:schemeClr val="bg1"/>
                </a:solidFill>
              </a:rPr>
              <a:t>cechový znak</a:t>
            </a:r>
          </a:p>
          <a:p>
            <a:pPr lvl="2"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endParaRPr lang="sk-SK" dirty="0"/>
          </a:p>
        </p:txBody>
      </p:sp>
      <p:pic>
        <p:nvPicPr>
          <p:cNvPr id="4" name="Obrázok 3" descr="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214686"/>
            <a:ext cx="8772243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01159439">
  <a:themeElements>
    <a:clrScheme name="Motív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Motív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11">
  <a:themeElements>
    <a:clrScheme name="Vlastná 2">
      <a:dk1>
        <a:srgbClr val="C00000"/>
      </a:dk1>
      <a:lt1>
        <a:srgbClr val="FFE084"/>
      </a:lt1>
      <a:dk2>
        <a:srgbClr val="6F493C"/>
      </a:dk2>
      <a:lt2>
        <a:srgbClr val="FFE084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tív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oud skipper design template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ív7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otív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FED1B2"/>
        </a:dk1>
        <a:lt1>
          <a:srgbClr val="FFE2D3"/>
        </a:lt1>
        <a:dk2>
          <a:srgbClr val="FFBD99"/>
        </a:dk2>
        <a:lt2>
          <a:srgbClr val="808080"/>
        </a:lt2>
        <a:accent1>
          <a:srgbClr val="C76F57"/>
        </a:accent1>
        <a:accent2>
          <a:srgbClr val="FF9966"/>
        </a:accent2>
        <a:accent3>
          <a:srgbClr val="FFEEE6"/>
        </a:accent3>
        <a:accent4>
          <a:srgbClr val="D9B297"/>
        </a:accent4>
        <a:accent5>
          <a:srgbClr val="E0BBB4"/>
        </a:accent5>
        <a:accent6>
          <a:srgbClr val="E78A5C"/>
        </a:accent6>
        <a:hlink>
          <a:srgbClr val="6633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FFB199"/>
        </a:dk1>
        <a:lt1>
          <a:srgbClr val="FFEFDF"/>
        </a:lt1>
        <a:dk2>
          <a:srgbClr val="FFCC99"/>
        </a:dk2>
        <a:lt2>
          <a:srgbClr val="969696"/>
        </a:lt2>
        <a:accent1>
          <a:srgbClr val="C9672B"/>
        </a:accent1>
        <a:accent2>
          <a:srgbClr val="FF9966"/>
        </a:accent2>
        <a:accent3>
          <a:srgbClr val="FFF6EC"/>
        </a:accent3>
        <a:accent4>
          <a:srgbClr val="DA9782"/>
        </a:accent4>
        <a:accent5>
          <a:srgbClr val="E1B8AC"/>
        </a:accent5>
        <a:accent6>
          <a:srgbClr val="E78A5C"/>
        </a:accent6>
        <a:hlink>
          <a:srgbClr val="FFCC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3">
        <a:dk1>
          <a:srgbClr val="C0816A"/>
        </a:dk1>
        <a:lt1>
          <a:srgbClr val="FFECCD"/>
        </a:lt1>
        <a:dk2>
          <a:srgbClr val="FFA979"/>
        </a:dk2>
        <a:lt2>
          <a:srgbClr val="808080"/>
        </a:lt2>
        <a:accent1>
          <a:srgbClr val="FFCC99"/>
        </a:accent1>
        <a:accent2>
          <a:srgbClr val="990000"/>
        </a:accent2>
        <a:accent3>
          <a:srgbClr val="FFF4E3"/>
        </a:accent3>
        <a:accent4>
          <a:srgbClr val="A46D59"/>
        </a:accent4>
        <a:accent5>
          <a:srgbClr val="FFE2CA"/>
        </a:accent5>
        <a:accent6>
          <a:srgbClr val="8A00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E28658"/>
        </a:dk1>
        <a:lt1>
          <a:srgbClr val="FFFFD9"/>
        </a:lt1>
        <a:dk2>
          <a:srgbClr val="FEBE9A"/>
        </a:dk2>
        <a:lt2>
          <a:srgbClr val="777777"/>
        </a:lt2>
        <a:accent1>
          <a:srgbClr val="FFFFF7"/>
        </a:accent1>
        <a:accent2>
          <a:srgbClr val="969696"/>
        </a:accent2>
        <a:accent3>
          <a:srgbClr val="FFFFE9"/>
        </a:accent3>
        <a:accent4>
          <a:srgbClr val="C1724A"/>
        </a:accent4>
        <a:accent5>
          <a:srgbClr val="FFFFFA"/>
        </a:accent5>
        <a:accent6>
          <a:srgbClr val="878787"/>
        </a:accent6>
        <a:hlink>
          <a:srgbClr val="FF505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333333"/>
        </a:dk1>
        <a:lt1>
          <a:srgbClr val="FFFFFF"/>
        </a:lt1>
        <a:dk2>
          <a:srgbClr val="F8F8F8"/>
        </a:dk2>
        <a:lt2>
          <a:srgbClr val="EAEAEA"/>
        </a:lt2>
        <a:accent1>
          <a:srgbClr val="C0C0C0"/>
        </a:accent1>
        <a:accent2>
          <a:srgbClr val="808080"/>
        </a:accent2>
        <a:accent3>
          <a:srgbClr val="FBFBFB"/>
        </a:accent3>
        <a:accent4>
          <a:srgbClr val="DADADA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5A58"/>
        </a:dk1>
        <a:lt1>
          <a:srgbClr val="FFEDDB"/>
        </a:lt1>
        <a:dk2>
          <a:srgbClr val="D7DCC8"/>
        </a:dk2>
        <a:lt2>
          <a:srgbClr val="FFB699"/>
        </a:lt2>
        <a:accent1>
          <a:srgbClr val="E8602A"/>
        </a:accent1>
        <a:accent2>
          <a:srgbClr val="B08962"/>
        </a:accent2>
        <a:accent3>
          <a:srgbClr val="E8EBE0"/>
        </a:accent3>
        <a:accent4>
          <a:srgbClr val="DACABB"/>
        </a:accent4>
        <a:accent5>
          <a:srgbClr val="F2B6AC"/>
        </a:accent5>
        <a:accent6>
          <a:srgbClr val="9F7C58"/>
        </a:accent6>
        <a:hlink>
          <a:srgbClr val="80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3366"/>
        </a:dk1>
        <a:lt1>
          <a:srgbClr val="FFDAD3"/>
        </a:lt1>
        <a:dk2>
          <a:srgbClr val="99CCFF"/>
        </a:dk2>
        <a:lt2>
          <a:srgbClr val="FBA993"/>
        </a:lt2>
        <a:accent1>
          <a:srgbClr val="990000"/>
        </a:accent1>
        <a:accent2>
          <a:srgbClr val="B05800"/>
        </a:accent2>
        <a:accent3>
          <a:srgbClr val="CAE2FF"/>
        </a:accent3>
        <a:accent4>
          <a:srgbClr val="DABAB4"/>
        </a:accent4>
        <a:accent5>
          <a:srgbClr val="CAAAAA"/>
        </a:accent5>
        <a:accent6>
          <a:srgbClr val="9F4F00"/>
        </a:accent6>
        <a:hlink>
          <a:srgbClr val="FF9966"/>
        </a:hlink>
        <a:folHlink>
          <a:srgbClr val="FFD9C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8">
        <a:dk1>
          <a:srgbClr val="336699"/>
        </a:dk1>
        <a:lt1>
          <a:srgbClr val="FFE0C1"/>
        </a:lt1>
        <a:dk2>
          <a:srgbClr val="C0C0C0"/>
        </a:dk2>
        <a:lt2>
          <a:srgbClr val="F2CFBC"/>
        </a:lt2>
        <a:accent1>
          <a:srgbClr val="CA4820"/>
        </a:accent1>
        <a:accent2>
          <a:srgbClr val="777777"/>
        </a:accent2>
        <a:accent3>
          <a:srgbClr val="DCDCDC"/>
        </a:accent3>
        <a:accent4>
          <a:srgbClr val="DABFA4"/>
        </a:accent4>
        <a:accent5>
          <a:srgbClr val="E1B1AB"/>
        </a:accent5>
        <a:accent6>
          <a:srgbClr val="6B6B6B"/>
        </a:accent6>
        <a:hlink>
          <a:srgbClr val="660033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9">
        <a:dk1>
          <a:srgbClr val="777777"/>
        </a:dk1>
        <a:lt1>
          <a:srgbClr val="EAEAEA"/>
        </a:lt1>
        <a:dk2>
          <a:srgbClr val="949787"/>
        </a:dk2>
        <a:lt2>
          <a:srgbClr val="EDC5AF"/>
        </a:lt2>
        <a:accent1>
          <a:srgbClr val="C27552"/>
        </a:accent1>
        <a:accent2>
          <a:srgbClr val="990000"/>
        </a:accent2>
        <a:accent3>
          <a:srgbClr val="C8C9C3"/>
        </a:accent3>
        <a:accent4>
          <a:srgbClr val="C8C8C8"/>
        </a:accent4>
        <a:accent5>
          <a:srgbClr val="DDBDB3"/>
        </a:accent5>
        <a:accent6>
          <a:srgbClr val="8A0000"/>
        </a:accent6>
        <a:hlink>
          <a:srgbClr val="FFA867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0">
        <a:dk1>
          <a:srgbClr val="F37F5B"/>
        </a:dk1>
        <a:lt1>
          <a:srgbClr val="D7B47B"/>
        </a:lt1>
        <a:dk2>
          <a:srgbClr val="EEB6A0"/>
        </a:dk2>
        <a:lt2>
          <a:srgbClr val="2D2015"/>
        </a:lt2>
        <a:accent1>
          <a:srgbClr val="FBDAC5"/>
        </a:accent1>
        <a:accent2>
          <a:srgbClr val="8F5F2F"/>
        </a:accent2>
        <a:accent3>
          <a:srgbClr val="E8D6BF"/>
        </a:accent3>
        <a:accent4>
          <a:srgbClr val="D06C4C"/>
        </a:accent4>
        <a:accent5>
          <a:srgbClr val="FDEADF"/>
        </a:accent5>
        <a:accent6>
          <a:srgbClr val="81552A"/>
        </a:accent6>
        <a:hlink>
          <a:srgbClr val="E24A06"/>
        </a:hlink>
        <a:folHlink>
          <a:srgbClr val="B38B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11">
        <a:dk1>
          <a:srgbClr val="5C1F00"/>
        </a:dk1>
        <a:lt1>
          <a:srgbClr val="FFDFB9"/>
        </a:lt1>
        <a:dk2>
          <a:srgbClr val="D80000"/>
        </a:dk2>
        <a:lt2>
          <a:srgbClr val="F5A27D"/>
        </a:lt2>
        <a:accent1>
          <a:srgbClr val="CC3300"/>
        </a:accent1>
        <a:accent2>
          <a:srgbClr val="BE7960"/>
        </a:accent2>
        <a:accent3>
          <a:srgbClr val="E9AAAA"/>
        </a:accent3>
        <a:accent4>
          <a:srgbClr val="DABE9E"/>
        </a:accent4>
        <a:accent5>
          <a:srgbClr val="E2ADAA"/>
        </a:accent5>
        <a:accent6>
          <a:srgbClr val="AC6D56"/>
        </a:accent6>
        <a:hlink>
          <a:srgbClr val="FFD5A7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2">
        <a:dk1>
          <a:srgbClr val="3E3E5C"/>
        </a:dk1>
        <a:lt1>
          <a:srgbClr val="FFCDA7"/>
        </a:lt1>
        <a:dk2>
          <a:srgbClr val="F6C282"/>
        </a:dk2>
        <a:lt2>
          <a:srgbClr val="FFCCAF"/>
        </a:lt2>
        <a:accent1>
          <a:srgbClr val="DD7555"/>
        </a:accent1>
        <a:accent2>
          <a:srgbClr val="FE6E02"/>
        </a:accent2>
        <a:accent3>
          <a:srgbClr val="FADDC1"/>
        </a:accent3>
        <a:accent4>
          <a:srgbClr val="DAAF8E"/>
        </a:accent4>
        <a:accent5>
          <a:srgbClr val="EBBDB4"/>
        </a:accent5>
        <a:accent6>
          <a:srgbClr val="E66302"/>
        </a:accent6>
        <a:hlink>
          <a:srgbClr val="F4C9AE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TS001159439</Template>
  <TotalTime>151</TotalTime>
  <Words>322</Words>
  <Application>Microsoft Office PowerPoint</Application>
  <PresentationFormat>Prezentácia na obrazovke (4:3)</PresentationFormat>
  <Paragraphs>64</Paragraphs>
  <Slides>11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4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TS001159439</vt:lpstr>
      <vt:lpstr>Motív11</vt:lpstr>
      <vt:lpstr>Cloud skipper design template</vt:lpstr>
      <vt:lpstr>Motív7</vt:lpstr>
      <vt:lpstr>Život v stredovekom meste</vt:lpstr>
      <vt:lpstr>STREDOVEK</vt:lpstr>
      <vt:lpstr>Stredoveké mesto</vt:lpstr>
      <vt:lpstr>Mešťania</vt:lpstr>
      <vt:lpstr>Usporiadanie v stredoveku</vt:lpstr>
      <vt:lpstr>Snímka 6</vt:lpstr>
      <vt:lpstr>Cechy</vt:lpstr>
      <vt:lpstr>Členovia cechu sa delili na:</vt:lpstr>
      <vt:lpstr>Cechy</vt:lpstr>
      <vt:lpstr>Snímka 10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v stredovekom meste</dc:title>
  <dc:creator>Piskotka</dc:creator>
  <cp:lastModifiedBy>Lenovo</cp:lastModifiedBy>
  <cp:revision>17</cp:revision>
  <dcterms:created xsi:type="dcterms:W3CDTF">2014-04-02T17:21:09Z</dcterms:created>
  <dcterms:modified xsi:type="dcterms:W3CDTF">2015-04-01T09:17:57Z</dcterms:modified>
</cp:coreProperties>
</file>